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88" r:id="rId2"/>
    <p:sldId id="352" r:id="rId3"/>
    <p:sldId id="354" r:id="rId4"/>
    <p:sldId id="394" r:id="rId5"/>
    <p:sldId id="355" r:id="rId6"/>
    <p:sldId id="357" r:id="rId7"/>
    <p:sldId id="360" r:id="rId8"/>
    <p:sldId id="359" r:id="rId9"/>
    <p:sldId id="365" r:id="rId10"/>
    <p:sldId id="364" r:id="rId11"/>
    <p:sldId id="366" r:id="rId12"/>
    <p:sldId id="367" r:id="rId13"/>
    <p:sldId id="362" r:id="rId14"/>
    <p:sldId id="361" r:id="rId15"/>
    <p:sldId id="371" r:id="rId16"/>
    <p:sldId id="395" r:id="rId17"/>
    <p:sldId id="403" r:id="rId18"/>
    <p:sldId id="404" r:id="rId19"/>
    <p:sldId id="401" r:id="rId20"/>
    <p:sldId id="370" r:id="rId21"/>
    <p:sldId id="369" r:id="rId22"/>
    <p:sldId id="372" r:id="rId23"/>
    <p:sldId id="374" r:id="rId24"/>
    <p:sldId id="368" r:id="rId25"/>
    <p:sldId id="375" r:id="rId26"/>
    <p:sldId id="356" r:id="rId27"/>
    <p:sldId id="379" r:id="rId28"/>
    <p:sldId id="380" r:id="rId29"/>
    <p:sldId id="381" r:id="rId30"/>
    <p:sldId id="382" r:id="rId31"/>
    <p:sldId id="378" r:id="rId32"/>
    <p:sldId id="389" r:id="rId33"/>
    <p:sldId id="377" r:id="rId34"/>
    <p:sldId id="383" r:id="rId35"/>
    <p:sldId id="390" r:id="rId36"/>
    <p:sldId id="391" r:id="rId37"/>
    <p:sldId id="392" r:id="rId38"/>
    <p:sldId id="393" r:id="rId39"/>
    <p:sldId id="387" r:id="rId40"/>
    <p:sldId id="376" r:id="rId41"/>
    <p:sldId id="353" r:id="rId42"/>
    <p:sldId id="386" r:id="rId43"/>
    <p:sldId id="385" r:id="rId44"/>
    <p:sldId id="384" r:id="rId45"/>
    <p:sldId id="402" r:id="rId46"/>
    <p:sldId id="405" r:id="rId47"/>
    <p:sldId id="406" r:id="rId48"/>
    <p:sldId id="407" r:id="rId49"/>
    <p:sldId id="408" r:id="rId50"/>
    <p:sldId id="410" r:id="rId51"/>
    <p:sldId id="409" r:id="rId52"/>
    <p:sldId id="262" r:id="rId53"/>
  </p:sldIdLst>
  <p:sldSz cx="9144000" cy="6858000" type="screen4x3"/>
  <p:notesSz cx="7023100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23/07/66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5690" tIns="47845" rIns="95690" bIns="47845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012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392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107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86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793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9678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015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380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9923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48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8E1-128C-4FF0-9AE2-F18E5500045F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5DCA-B07B-4537-8FD9-D8ABDF0085E1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0992-CAFB-4189-8767-283CB2B627A0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F394-6E0E-45FE-A730-FBCE7D04D5C7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1B0C-2FC4-4E87-8A36-9D4E0C4034DE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C0-6C2A-4DDD-8C9E-BC68D0EECF35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B8DF-B40E-48EB-BF57-BCD989229DC6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5A24-57F5-4CF9-A54E-70B5EE787FCA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B10A-2657-4C2B-8291-D7F5C8F76834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CE0-A797-4915-AF3C-464FB270E2F4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873D-9D11-4E07-B918-E3BE1EC81FCD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BBE3-61F8-4195-A66B-CCD9B5138AE0}" type="datetime1">
              <a:rPr lang="th-TH" smtClean="0"/>
              <a:pPr/>
              <a:t>23/07/66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Autofit/>
          </a:bodyPr>
          <a:lstStyle/>
          <a:p>
            <a:r>
              <a:rPr lang="en-US" dirty="0"/>
              <a:t>Pattern Recognition</a:t>
            </a:r>
            <a:br>
              <a:rPr lang="en-US" dirty="0"/>
            </a:br>
            <a:r>
              <a:rPr lang="en-US"/>
              <a:t>Chapter 3: K </a:t>
            </a:r>
            <a:r>
              <a:rPr lang="en-US" dirty="0"/>
              <a:t>Nearest </a:t>
            </a:r>
            <a:r>
              <a:rPr lang="en-US" dirty="0" err="1"/>
              <a:t>Neighbours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Chumphol Bunkhumpornpat</a:t>
            </a:r>
            <a:endParaRPr lang="en-US" dirty="0"/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Faculty of Science</a:t>
            </a:r>
          </a:p>
          <a:p>
            <a:r>
              <a:rPr lang="en-US" dirty="0"/>
              <a:t>Chiang Mai University</a:t>
            </a:r>
            <a:endParaRPr lang="th-TH" dirty="0"/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5" y="404664"/>
            <a:ext cx="16192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k-Nearest Neighbour (</a:t>
            </a:r>
            <a:r>
              <a:rPr lang="en-US" dirty="0" err="1"/>
              <a:t>kNN</a:t>
            </a:r>
            <a:r>
              <a:rPr lang="en-US" dirty="0"/>
              <a:t>) Algorithm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majority class of the k nearest </a:t>
            </a:r>
            <a:r>
              <a:rPr lang="en-US" dirty="0" err="1"/>
              <a:t>neighbours</a:t>
            </a:r>
            <a:r>
              <a:rPr lang="en-US" dirty="0"/>
              <a:t> is the class label assigned to the new pattern.</a:t>
            </a:r>
          </a:p>
          <a:p>
            <a:r>
              <a:rPr lang="en-US" dirty="0"/>
              <a:t>The value chosen for k is crucial.</a:t>
            </a:r>
          </a:p>
          <a:p>
            <a:r>
              <a:rPr lang="en-US" dirty="0"/>
              <a:t>With the right value of k, the classification accuracy will be better than that got by using the nearest neighbour algorithm.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10</a:t>
            </a:fld>
            <a:endParaRPr lang="th-TH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figure 3.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7470458" cy="538543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(k = 5)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11</a:t>
            </a:fld>
            <a:endParaRPr lang="th-TH" sz="2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67944" y="3645024"/>
            <a:ext cx="576064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67944" y="4293096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67944" y="4293096"/>
            <a:ext cx="144016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67944" y="3573016"/>
            <a:ext cx="792088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7944" y="4293096"/>
            <a:ext cx="792088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k-Nearest Neighbour (</a:t>
            </a:r>
            <a:r>
              <a:rPr lang="en-US" sz="3400" dirty="0" err="1"/>
              <a:t>kNN</a:t>
            </a:r>
            <a:r>
              <a:rPr lang="en-US" sz="3400" dirty="0"/>
              <a:t>) Algorithm (cont.)</a:t>
            </a:r>
            <a:endParaRPr lang="th-TH" sz="3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reduces the error in classification when training patterns are noisy.</a:t>
            </a:r>
          </a:p>
          <a:p>
            <a:r>
              <a:rPr lang="en-US" dirty="0"/>
              <a:t>The closest pattern of the test pattern may belong to another class, but when a number of </a:t>
            </a:r>
            <a:r>
              <a:rPr lang="en-US" dirty="0" err="1"/>
              <a:t>neighbours</a:t>
            </a:r>
            <a:r>
              <a:rPr lang="en-US" dirty="0"/>
              <a:t> are obtained and majority class label is considered, the pattern is more likely to be classified correctly.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12</a:t>
            </a:fld>
            <a:endParaRPr lang="th-TH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figure 3.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132856"/>
            <a:ext cx="6024563" cy="3845243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 can be correctly classified using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kNN</a:t>
            </a:r>
            <a:r>
              <a:rPr lang="en-US" dirty="0"/>
              <a:t> algorithm.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13</a:t>
            </a:fld>
            <a:endParaRPr lang="th-TH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9992" y="3933056"/>
            <a:ext cx="504056" cy="1440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4048" y="4077072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4048" y="4077072"/>
            <a:ext cx="144016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3789040"/>
            <a:ext cx="122413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04048" y="3645024"/>
            <a:ext cx="72008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 can be correctly classified using</a:t>
            </a:r>
            <a:br>
              <a:rPr lang="en-US" sz="4000" dirty="0"/>
            </a:br>
            <a:r>
              <a:rPr lang="en-US" sz="4000" dirty="0"/>
              <a:t>the </a:t>
            </a:r>
            <a:r>
              <a:rPr lang="en-US" sz="4000" dirty="0" err="1"/>
              <a:t>kNN</a:t>
            </a:r>
            <a:r>
              <a:rPr lang="en-US" sz="4000" dirty="0"/>
              <a:t> algorithm (cont.)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larger data sets, k can be larger to reduce the error.</a:t>
            </a:r>
          </a:p>
          <a:p>
            <a:r>
              <a:rPr lang="en-US" dirty="0"/>
              <a:t>k can be determined by experimentation, where a number of patterns taken out from the training set (validation set) can be classified using the remaining training patterns for different values of k.</a:t>
            </a:r>
          </a:p>
          <a:p>
            <a:r>
              <a:rPr lang="en-US" dirty="0"/>
              <a:t>It can be chosen as the value which gives the least error in classification.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14</a:t>
            </a:fld>
            <a:endParaRPr lang="th-TH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figure 3.1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9974" y="1124744"/>
            <a:ext cx="7470458" cy="538543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2 (k = 5)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15</a:t>
            </a:fld>
            <a:endParaRPr lang="th-TH" sz="2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32040" y="4437112"/>
            <a:ext cx="216024" cy="50405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0" y="4437112"/>
            <a:ext cx="57606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8064" y="3789040"/>
            <a:ext cx="14401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48064" y="3789040"/>
            <a:ext cx="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88024" y="3789040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ed and green flag&#10;&#10;Description automatically generated with low confidence">
            <a:extLst>
              <a:ext uri="{FF2B5EF4-FFF2-40B4-BE49-F238E27FC236}">
                <a16:creationId xmlns:a16="http://schemas.microsoft.com/office/drawing/2014/main" id="{2315AF73-35AA-E78E-E0B9-B7EEB33BB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4191000" cy="314325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0445" y="1299251"/>
            <a:ext cx="2386608" cy="623094"/>
          </a:xfrm>
        </p:spPr>
        <p:txBody>
          <a:bodyPr>
            <a:normAutofit fontScale="90000"/>
          </a:bodyPr>
          <a:lstStyle/>
          <a:p>
            <a:r>
              <a:rPr lang="en-US" dirty="0"/>
              <a:t>k = 1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16</a:t>
            </a:fld>
            <a:endParaRPr lang="th-T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97152-4525-9B1A-B4C7-4C876D1F4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7" y="2060848"/>
            <a:ext cx="4191000" cy="3143250"/>
          </a:xfrm>
          <a:prstGeom prst="rect">
            <a:avLst/>
          </a:prstGeom>
        </p:spPr>
      </p:pic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51417BD0-485D-91A4-9494-5976230D3922}"/>
              </a:ext>
            </a:extLst>
          </p:cNvPr>
          <p:cNvSpPr txBox="1">
            <a:spLocks/>
          </p:cNvSpPr>
          <p:nvPr/>
        </p:nvSpPr>
        <p:spPr>
          <a:xfrm>
            <a:off x="5531685" y="1299251"/>
            <a:ext cx="2386608" cy="62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 = 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053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0445" y="1299251"/>
            <a:ext cx="2386608" cy="623094"/>
          </a:xfrm>
        </p:spPr>
        <p:txBody>
          <a:bodyPr>
            <a:normAutofit fontScale="90000"/>
          </a:bodyPr>
          <a:lstStyle/>
          <a:p>
            <a:r>
              <a:rPr lang="en-US" dirty="0"/>
              <a:t>k = 3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17</a:t>
            </a:fld>
            <a:endParaRPr lang="th-TH" sz="2000" dirty="0"/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51417BD0-485D-91A4-9494-5976230D3922}"/>
              </a:ext>
            </a:extLst>
          </p:cNvPr>
          <p:cNvSpPr txBox="1">
            <a:spLocks/>
          </p:cNvSpPr>
          <p:nvPr/>
        </p:nvSpPr>
        <p:spPr>
          <a:xfrm>
            <a:off x="5531685" y="1299251"/>
            <a:ext cx="2386608" cy="62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 = 4</a:t>
            </a:r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7E4DA6-0B08-0F96-6445-D60C24EF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9" y="2149349"/>
            <a:ext cx="4191000" cy="314325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4DDBD16-8D00-4A3B-015C-F7142BA5E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53" y="2149349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0445" y="1299251"/>
            <a:ext cx="2386608" cy="623094"/>
          </a:xfrm>
        </p:spPr>
        <p:txBody>
          <a:bodyPr>
            <a:normAutofit fontScale="90000"/>
          </a:bodyPr>
          <a:lstStyle/>
          <a:p>
            <a:r>
              <a:rPr lang="en-US" dirty="0"/>
              <a:t>k = 5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18</a:t>
            </a:fld>
            <a:endParaRPr lang="th-TH" sz="2000" dirty="0"/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51417BD0-485D-91A4-9494-5976230D3922}"/>
              </a:ext>
            </a:extLst>
          </p:cNvPr>
          <p:cNvSpPr txBox="1">
            <a:spLocks/>
          </p:cNvSpPr>
          <p:nvPr/>
        </p:nvSpPr>
        <p:spPr>
          <a:xfrm>
            <a:off x="5531685" y="1299251"/>
            <a:ext cx="2386608" cy="62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 = 6</a:t>
            </a:r>
            <a:endParaRPr lang="th-TH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7650EC-A82B-E06B-E44A-406B41490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9" y="2067383"/>
            <a:ext cx="4191000" cy="314325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16F3ACB-B878-0AC6-C3FC-4C5BEF0D9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89" y="2067383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with Class Imbalance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19</a:t>
            </a:fld>
            <a:endParaRPr lang="th-TH" sz="2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32040" y="4437112"/>
            <a:ext cx="216024" cy="50405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0" y="4437112"/>
            <a:ext cx="57606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8064" y="3789040"/>
            <a:ext cx="14401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48064" y="3789040"/>
            <a:ext cx="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88024" y="3789040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93A25B72-2067-F0D4-4101-869EDC911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205831"/>
            <a:ext cx="6648450" cy="3314700"/>
          </a:xfrm>
        </p:spPr>
      </p:pic>
    </p:spTree>
    <p:extLst>
      <p:ext uri="{BB962C8B-B14F-4D97-AF65-F5344CB8AC3E}">
        <p14:creationId xmlns:p14="http://schemas.microsoft.com/office/powerpoint/2010/main" val="260296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a nearest neighbour (NN) algorithm is</a:t>
            </a:r>
          </a:p>
          <a:p>
            <a:r>
              <a:rPr lang="en-US" dirty="0"/>
              <a:t>The different variants of NN algorithms like</a:t>
            </a:r>
          </a:p>
          <a:p>
            <a:pPr lvl="1"/>
            <a:r>
              <a:rPr lang="en-US" dirty="0"/>
              <a:t>The k nearest neighbour (</a:t>
            </a:r>
            <a:r>
              <a:rPr lang="en-US" dirty="0" err="1"/>
              <a:t>kNN</a:t>
            </a:r>
            <a:r>
              <a:rPr lang="en-US" dirty="0"/>
              <a:t>) algorithm</a:t>
            </a:r>
          </a:p>
          <a:p>
            <a:pPr lvl="1"/>
            <a:r>
              <a:rPr lang="en-US" dirty="0"/>
              <a:t>The modified k nearest neighbour (</a:t>
            </a:r>
            <a:r>
              <a:rPr lang="en-US" dirty="0" err="1"/>
              <a:t>MkNN</a:t>
            </a:r>
            <a:r>
              <a:rPr lang="en-US" dirty="0"/>
              <a:t>) algorithm</a:t>
            </a:r>
          </a:p>
          <a:p>
            <a:pPr lvl="1"/>
            <a:r>
              <a:rPr lang="en-US" dirty="0"/>
              <a:t>The r near algorithm</a:t>
            </a:r>
          </a:p>
          <a:p>
            <a:pPr lvl="1"/>
            <a:r>
              <a:rPr lang="en-US" dirty="0"/>
              <a:t>The fuzzy KNN algorithm</a:t>
            </a:r>
          </a:p>
          <a:p>
            <a:r>
              <a:rPr lang="en-US" dirty="0"/>
              <a:t>The different methods of prototype selection used in classification like</a:t>
            </a:r>
          </a:p>
          <a:p>
            <a:pPr lvl="1"/>
            <a:r>
              <a:rPr lang="en-US" dirty="0"/>
              <a:t>The minimal distance classifier (MDC)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</a:t>
            </a:fld>
            <a:endParaRPr lang="th-TH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k Nearest Neighbour (</a:t>
            </a:r>
            <a:r>
              <a:rPr lang="en-US" dirty="0" err="1"/>
              <a:t>MkNN</a:t>
            </a:r>
            <a:r>
              <a:rPr lang="en-US" dirty="0"/>
              <a:t>) Algorithm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Distance-Weighted k-Nearest Neighbour Algorithm</a:t>
            </a:r>
          </a:p>
          <a:p>
            <a:r>
              <a:rPr lang="en-US" dirty="0"/>
              <a:t>k Nearest </a:t>
            </a:r>
            <a:r>
              <a:rPr lang="en-US" dirty="0" err="1"/>
              <a:t>Neighbours</a:t>
            </a:r>
            <a:r>
              <a:rPr lang="en-US" dirty="0"/>
              <a:t> are weighted according to the distance from the test point.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20</a:t>
            </a:fld>
            <a:endParaRPr lang="th-TH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k Nearest Neighbour (</a:t>
            </a:r>
            <a:r>
              <a:rPr lang="en-US" dirty="0" err="1"/>
              <a:t>MkNN</a:t>
            </a:r>
            <a:r>
              <a:rPr lang="en-US" dirty="0"/>
              <a:t>) Algorithm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	=	(</a:t>
            </a:r>
            <a:r>
              <a:rPr lang="en-US" dirty="0" err="1"/>
              <a:t>d</a:t>
            </a:r>
            <a:r>
              <a:rPr lang="en-US" baseline="-25000" dirty="0" err="1"/>
              <a:t>k</a:t>
            </a:r>
            <a:r>
              <a:rPr lang="en-US" dirty="0"/>
              <a:t> –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) / (</a:t>
            </a:r>
            <a:r>
              <a:rPr lang="en-US" dirty="0" err="1"/>
              <a:t>d</a:t>
            </a:r>
            <a:r>
              <a:rPr lang="en-US" baseline="-25000" dirty="0" err="1"/>
              <a:t>k</a:t>
            </a:r>
            <a:r>
              <a:rPr lang="en-US" dirty="0"/>
              <a:t> – d</a:t>
            </a:r>
            <a:r>
              <a:rPr lang="en-US" baseline="-25000" dirty="0"/>
              <a:t>1</a:t>
            </a:r>
            <a:r>
              <a:rPr lang="en-US" dirty="0"/>
              <a:t>)	if </a:t>
            </a:r>
            <a:r>
              <a:rPr lang="en-US" dirty="0" err="1"/>
              <a:t>d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 </a:t>
            </a:r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  <a:p>
            <a:pPr>
              <a:buNone/>
            </a:pPr>
            <a:r>
              <a:rPr lang="en-US" dirty="0"/>
              <a:t>			1				if </a:t>
            </a:r>
            <a:r>
              <a:rPr lang="en-US" dirty="0" err="1"/>
              <a:t>d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j = 1, …, k</a:t>
            </a:r>
          </a:p>
          <a:p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varies from a maximum of 1 for the nearest neighbour down to a minimum of 0 for the most distant.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21</a:t>
            </a:fld>
            <a:endParaRPr lang="th-TH" sz="2000" dirty="0"/>
          </a:p>
        </p:txBody>
      </p:sp>
      <p:sp>
        <p:nvSpPr>
          <p:cNvPr id="8" name="Left Brace 7"/>
          <p:cNvSpPr/>
          <p:nvPr/>
        </p:nvSpPr>
        <p:spPr>
          <a:xfrm>
            <a:off x="1907704" y="1700808"/>
            <a:ext cx="288032" cy="914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k Nearest Neighbour (</a:t>
            </a:r>
            <a:r>
              <a:rPr lang="en-US" dirty="0" err="1"/>
              <a:t>MkNN</a:t>
            </a:r>
            <a:r>
              <a:rPr lang="en-US" dirty="0"/>
              <a:t>) Algorithm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assigns the test pattern P to that class for which the weights of the representatives among the k nearest </a:t>
            </a:r>
            <a:r>
              <a:rPr lang="en-US" dirty="0" err="1"/>
              <a:t>neighbours</a:t>
            </a:r>
            <a:r>
              <a:rPr lang="en-US" dirty="0"/>
              <a:t> sums to the greatest value.</a:t>
            </a:r>
          </a:p>
          <a:p>
            <a:r>
              <a:rPr lang="en-US" dirty="0"/>
              <a:t>It employs a weighted majority rule.</a:t>
            </a:r>
          </a:p>
          <a:p>
            <a:r>
              <a:rPr lang="en-US" dirty="0"/>
              <a:t>The outlier patterns have lesser effect on classification.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22</a:t>
            </a:fld>
            <a:endParaRPr lang="th-TH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figure 3.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7470458" cy="538543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(k = 5)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23</a:t>
            </a:fld>
            <a:endParaRPr lang="th-TH" sz="2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67944" y="3645024"/>
            <a:ext cx="576064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67944" y="4293096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67944" y="4293096"/>
            <a:ext cx="144016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67944" y="3573016"/>
            <a:ext cx="792088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7944" y="4293096"/>
            <a:ext cx="792088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(k = 5)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d(P, X</a:t>
            </a:r>
            <a:r>
              <a:rPr lang="en-US" baseline="-25000" dirty="0"/>
              <a:t>16</a:t>
            </a:r>
            <a:r>
              <a:rPr lang="en-US" dirty="0"/>
              <a:t>)	</a:t>
            </a:r>
            <a:r>
              <a:rPr lang="en-US"/>
              <a:t>=  1.12</a:t>
            </a:r>
            <a:endParaRPr lang="en-US" dirty="0"/>
          </a:p>
          <a:p>
            <a:r>
              <a:rPr lang="en-US" dirty="0"/>
              <a:t>d(P, X</a:t>
            </a:r>
            <a:r>
              <a:rPr lang="en-US" baseline="-25000" dirty="0"/>
              <a:t>7</a:t>
            </a:r>
            <a:r>
              <a:rPr lang="en-US" dirty="0"/>
              <a:t>)	=  1.13 </a:t>
            </a:r>
          </a:p>
          <a:p>
            <a:r>
              <a:rPr lang="en-US" dirty="0"/>
              <a:t>d(P, X</a:t>
            </a:r>
            <a:r>
              <a:rPr lang="en-US" baseline="-25000" dirty="0"/>
              <a:t>14</a:t>
            </a:r>
            <a:r>
              <a:rPr lang="en-US" dirty="0"/>
              <a:t>)	=  1.32 </a:t>
            </a:r>
          </a:p>
          <a:p>
            <a:r>
              <a:rPr lang="en-US" dirty="0"/>
              <a:t>d(P, X</a:t>
            </a:r>
            <a:r>
              <a:rPr lang="en-US" baseline="-25000" dirty="0"/>
              <a:t>6</a:t>
            </a:r>
            <a:r>
              <a:rPr lang="en-US" dirty="0"/>
              <a:t>)	=  1.41 </a:t>
            </a:r>
          </a:p>
          <a:p>
            <a:r>
              <a:rPr lang="en-US" dirty="0"/>
              <a:t>d(P, X</a:t>
            </a:r>
            <a:r>
              <a:rPr lang="en-US" baseline="-25000" dirty="0"/>
              <a:t>17</a:t>
            </a:r>
            <a:r>
              <a:rPr lang="en-US" dirty="0"/>
              <a:t>)	=  1.41 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24</a:t>
            </a:fld>
            <a:endParaRPr lang="th-TH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(k = 5)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16</a:t>
            </a:r>
            <a:r>
              <a:rPr lang="en-US" dirty="0"/>
              <a:t>		=  1</a:t>
            </a:r>
          </a:p>
          <a:p>
            <a:r>
              <a:rPr lang="en-US" dirty="0"/>
              <a:t>w</a:t>
            </a:r>
            <a:r>
              <a:rPr lang="en-US" baseline="-25000" dirty="0"/>
              <a:t>7</a:t>
            </a:r>
            <a:r>
              <a:rPr lang="en-US" dirty="0"/>
              <a:t>		=  (1.41 – 1.13) / (1.41 – 1.12) = 0.97</a:t>
            </a:r>
          </a:p>
          <a:p>
            <a:r>
              <a:rPr lang="en-US" dirty="0"/>
              <a:t>w</a:t>
            </a:r>
            <a:r>
              <a:rPr lang="en-US" baseline="-25000" dirty="0"/>
              <a:t>14</a:t>
            </a:r>
            <a:r>
              <a:rPr lang="en-US" dirty="0"/>
              <a:t>		=  (1.41 – 1.32) / (1.41 – 1.12) = 0.31</a:t>
            </a:r>
          </a:p>
          <a:p>
            <a:r>
              <a:rPr lang="en-US" dirty="0"/>
              <a:t>w</a:t>
            </a:r>
            <a:r>
              <a:rPr lang="en-US" baseline="-25000" dirty="0"/>
              <a:t>6</a:t>
            </a:r>
            <a:r>
              <a:rPr lang="en-US" dirty="0"/>
              <a:t>		=  0</a:t>
            </a:r>
          </a:p>
          <a:p>
            <a:r>
              <a:rPr lang="en-US" dirty="0"/>
              <a:t>w</a:t>
            </a:r>
            <a:r>
              <a:rPr lang="en-US" baseline="-25000" dirty="0"/>
              <a:t>17</a:t>
            </a:r>
            <a:r>
              <a:rPr lang="en-US" dirty="0"/>
              <a:t>		=  0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25</a:t>
            </a:fld>
            <a:endParaRPr lang="th-TH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(k = 5)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1 sums to 0</a:t>
            </a:r>
          </a:p>
          <a:p>
            <a:r>
              <a:rPr lang="en-US" dirty="0"/>
              <a:t>Class 2 to which X</a:t>
            </a:r>
            <a:r>
              <a:rPr lang="en-US" baseline="-25000" dirty="0"/>
              <a:t>7</a:t>
            </a:r>
            <a:r>
              <a:rPr lang="en-US" dirty="0"/>
              <a:t> and X</a:t>
            </a:r>
            <a:r>
              <a:rPr lang="en-US" baseline="-25000" dirty="0"/>
              <a:t>6</a:t>
            </a:r>
            <a:r>
              <a:rPr lang="en-US" dirty="0"/>
              <a:t> belong sums to 0.97.</a:t>
            </a:r>
          </a:p>
          <a:p>
            <a:r>
              <a:rPr lang="en-US" dirty="0"/>
              <a:t>Class 3 to which X</a:t>
            </a:r>
            <a:r>
              <a:rPr lang="en-US" baseline="-25000" dirty="0"/>
              <a:t>16</a:t>
            </a:r>
            <a:r>
              <a:rPr lang="en-US" dirty="0"/>
              <a:t>, X</a:t>
            </a:r>
            <a:r>
              <a:rPr lang="en-US" baseline="-25000" dirty="0"/>
              <a:t>14</a:t>
            </a:r>
            <a:r>
              <a:rPr lang="en-US" dirty="0"/>
              <a:t> and X</a:t>
            </a:r>
            <a:r>
              <a:rPr lang="en-US" baseline="-25000" dirty="0"/>
              <a:t>17</a:t>
            </a:r>
            <a:r>
              <a:rPr lang="en-US" dirty="0"/>
              <a:t> belong sums to 1.31.</a:t>
            </a:r>
          </a:p>
          <a:p>
            <a:r>
              <a:rPr lang="en-US" dirty="0"/>
              <a:t>The point P belongs to Class 3.</a:t>
            </a:r>
          </a:p>
          <a:p>
            <a:r>
              <a:rPr lang="en-US" dirty="0" err="1"/>
              <a:t>kNN</a:t>
            </a:r>
            <a:r>
              <a:rPr lang="en-US" dirty="0"/>
              <a:t> and </a:t>
            </a:r>
            <a:r>
              <a:rPr lang="en-US" dirty="0" err="1"/>
              <a:t>MkNN</a:t>
            </a:r>
            <a:r>
              <a:rPr lang="en-US" dirty="0"/>
              <a:t>  assign the same pattern a same class label.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26</a:t>
            </a:fld>
            <a:endParaRPr lang="th-TH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figure 3.1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9974" y="1124744"/>
            <a:ext cx="7470458" cy="538543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2 (k = 5)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27</a:t>
            </a:fld>
            <a:endParaRPr lang="th-TH" sz="2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32040" y="4437112"/>
            <a:ext cx="216024" cy="50405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0" y="4437112"/>
            <a:ext cx="57606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8064" y="3789040"/>
            <a:ext cx="14401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48064" y="3789040"/>
            <a:ext cx="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88024" y="3789040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2 (k = 5)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d(P, X</a:t>
            </a:r>
            <a:r>
              <a:rPr lang="en-US" baseline="-25000" dirty="0"/>
              <a:t>17</a:t>
            </a:r>
            <a:r>
              <a:rPr lang="en-US" dirty="0"/>
              <a:t>)	=  0.83</a:t>
            </a:r>
          </a:p>
          <a:p>
            <a:r>
              <a:rPr lang="en-US" dirty="0"/>
              <a:t>d(P, X</a:t>
            </a:r>
            <a:r>
              <a:rPr lang="en-US" baseline="-25000" dirty="0"/>
              <a:t>8</a:t>
            </a:r>
            <a:r>
              <a:rPr lang="en-US" dirty="0"/>
              <a:t>)	=  1.00</a:t>
            </a:r>
          </a:p>
          <a:p>
            <a:r>
              <a:rPr lang="en-US" dirty="0"/>
              <a:t>d(P, X</a:t>
            </a:r>
            <a:r>
              <a:rPr lang="en-US" baseline="-25000" dirty="0"/>
              <a:t>11</a:t>
            </a:r>
            <a:r>
              <a:rPr lang="en-US" dirty="0"/>
              <a:t>)	=  1.02</a:t>
            </a:r>
          </a:p>
          <a:p>
            <a:r>
              <a:rPr lang="en-US" dirty="0"/>
              <a:t>d(P, X</a:t>
            </a:r>
            <a:r>
              <a:rPr lang="en-US" baseline="-25000" dirty="0"/>
              <a:t>16</a:t>
            </a:r>
            <a:r>
              <a:rPr lang="en-US" dirty="0"/>
              <a:t>)	=  1.06</a:t>
            </a:r>
          </a:p>
          <a:p>
            <a:r>
              <a:rPr lang="en-US" dirty="0"/>
              <a:t>d(P, X</a:t>
            </a:r>
            <a:r>
              <a:rPr lang="en-US" baseline="-25000" dirty="0"/>
              <a:t>7</a:t>
            </a:r>
            <a:r>
              <a:rPr lang="en-US" dirty="0"/>
              <a:t>)	=  1.08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28</a:t>
            </a:fld>
            <a:endParaRPr lang="th-TH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2 (k = 5)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17</a:t>
            </a:r>
            <a:r>
              <a:rPr lang="en-US" dirty="0"/>
              <a:t>		=  1</a:t>
            </a:r>
          </a:p>
          <a:p>
            <a:r>
              <a:rPr lang="en-US" dirty="0"/>
              <a:t>w</a:t>
            </a:r>
            <a:r>
              <a:rPr lang="en-US" baseline="-25000" dirty="0"/>
              <a:t>8</a:t>
            </a:r>
            <a:r>
              <a:rPr lang="en-US" dirty="0"/>
              <a:t>		=  (1.08 – 1.00) / (1.08 – 0.83) = 0.32</a:t>
            </a:r>
          </a:p>
          <a:p>
            <a:r>
              <a:rPr lang="en-US" dirty="0"/>
              <a:t>w</a:t>
            </a:r>
            <a:r>
              <a:rPr lang="en-US" baseline="-25000" dirty="0"/>
              <a:t>11</a:t>
            </a:r>
            <a:r>
              <a:rPr lang="en-US" dirty="0"/>
              <a:t>		=  (1.08 – 1.02) / (1.08 – 0.83) = 0.24</a:t>
            </a:r>
          </a:p>
          <a:p>
            <a:r>
              <a:rPr lang="en-US" dirty="0"/>
              <a:t>w</a:t>
            </a:r>
            <a:r>
              <a:rPr lang="en-US" baseline="-25000" dirty="0"/>
              <a:t>16</a:t>
            </a:r>
            <a:r>
              <a:rPr lang="en-US" dirty="0"/>
              <a:t>		=  (1.08 – 1.06) / (1.08 – 0.83) = 0.08</a:t>
            </a:r>
          </a:p>
          <a:p>
            <a:r>
              <a:rPr lang="en-US" dirty="0"/>
              <a:t>w</a:t>
            </a:r>
            <a:r>
              <a:rPr lang="en-US" baseline="-25000" dirty="0"/>
              <a:t>7</a:t>
            </a:r>
            <a:r>
              <a:rPr lang="en-US" dirty="0"/>
              <a:t>		=  0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29</a:t>
            </a:fld>
            <a:endParaRPr lang="th-TH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Nearest Neighbour Based Classifiers</a:t>
            </a:r>
            <a:endParaRPr lang="th-TH" sz="4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Simplest Decision Procedures</a:t>
            </a:r>
          </a:p>
          <a:p>
            <a:r>
              <a:rPr lang="en-US" dirty="0"/>
              <a:t>Nearest Neighbour (NN) Rule</a:t>
            </a:r>
          </a:p>
          <a:p>
            <a:r>
              <a:rPr lang="en-US" dirty="0"/>
              <a:t>Similarity  between a test pattern and every pattern in a training set</a:t>
            </a:r>
          </a:p>
          <a:p>
            <a:r>
              <a:rPr lang="en-US" dirty="0"/>
              <a:t>Less than twice the probability of error compared to any other decision rule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</a:t>
            </a:fld>
            <a:endParaRPr lang="th-TH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2 (k = 5)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1 sums to 0</a:t>
            </a:r>
          </a:p>
          <a:p>
            <a:r>
              <a:rPr lang="en-US" dirty="0"/>
              <a:t>Class 2 to which X</a:t>
            </a:r>
            <a:r>
              <a:rPr lang="en-US" baseline="-25000" dirty="0"/>
              <a:t>8</a:t>
            </a:r>
            <a:r>
              <a:rPr lang="en-US" dirty="0"/>
              <a:t>, X</a:t>
            </a:r>
            <a:r>
              <a:rPr lang="en-US" baseline="-25000" dirty="0"/>
              <a:t>11</a:t>
            </a:r>
            <a:r>
              <a:rPr lang="en-US" dirty="0"/>
              <a:t> and X</a:t>
            </a:r>
            <a:r>
              <a:rPr lang="en-US" baseline="-25000" dirty="0"/>
              <a:t>7</a:t>
            </a:r>
            <a:r>
              <a:rPr lang="en-US" dirty="0"/>
              <a:t> belong sums to 0.56.</a:t>
            </a:r>
          </a:p>
          <a:p>
            <a:r>
              <a:rPr lang="en-US" dirty="0"/>
              <a:t>Class 3 to which X</a:t>
            </a:r>
            <a:r>
              <a:rPr lang="en-US" baseline="-25000" dirty="0"/>
              <a:t>17</a:t>
            </a:r>
            <a:r>
              <a:rPr lang="en-US" dirty="0"/>
              <a:t> and X</a:t>
            </a:r>
            <a:r>
              <a:rPr lang="en-US" baseline="-25000" dirty="0"/>
              <a:t>16</a:t>
            </a:r>
            <a:r>
              <a:rPr lang="en-US" dirty="0"/>
              <a:t> belong sums to 1.08.</a:t>
            </a:r>
          </a:p>
          <a:p>
            <a:r>
              <a:rPr lang="en-US" dirty="0"/>
              <a:t>The point P belongs to Class 3.</a:t>
            </a:r>
          </a:p>
          <a:p>
            <a:r>
              <a:rPr lang="en-US" dirty="0" err="1"/>
              <a:t>kNN</a:t>
            </a:r>
            <a:r>
              <a:rPr lang="en-US" dirty="0"/>
              <a:t> and </a:t>
            </a:r>
            <a:r>
              <a:rPr lang="en-US" dirty="0" err="1"/>
              <a:t>MkNN</a:t>
            </a:r>
            <a:r>
              <a:rPr lang="en-US" dirty="0"/>
              <a:t>  assign the same </a:t>
            </a:r>
            <a:r>
              <a:rPr lang="en-US"/>
              <a:t>pattern different class labels.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30</a:t>
            </a:fld>
            <a:endParaRPr lang="th-TH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Near Neighbours (</a:t>
            </a:r>
            <a:r>
              <a:rPr lang="en-US" dirty="0" err="1"/>
              <a:t>rNN</a:t>
            </a:r>
            <a:r>
              <a:rPr lang="en-US" dirty="0"/>
              <a:t>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</a:t>
            </a:r>
            <a:r>
              <a:rPr lang="en-US" dirty="0" err="1"/>
              <a:t>neighbours</a:t>
            </a:r>
            <a:r>
              <a:rPr lang="en-US" dirty="0"/>
              <a:t> within some distance r of the point of interest</a:t>
            </a:r>
          </a:p>
          <a:p>
            <a:r>
              <a:rPr lang="en-US" dirty="0"/>
              <a:t>They ignore very far away nearest neighbour</a:t>
            </a:r>
          </a:p>
          <a:p>
            <a:r>
              <a:rPr lang="en-US" dirty="0"/>
              <a:t>They identify </a:t>
            </a:r>
            <a:r>
              <a:rPr lang="en-US"/>
              <a:t>outlier.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31</a:t>
            </a:fld>
            <a:endParaRPr lang="th-TH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Near Neighbours (</a:t>
            </a:r>
            <a:r>
              <a:rPr lang="en-US" dirty="0" err="1"/>
              <a:t>rNN</a:t>
            </a:r>
            <a:r>
              <a:rPr lang="en-US" dirty="0"/>
              <a:t>)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Outlier</a:t>
            </a:r>
          </a:p>
          <a:p>
            <a:pPr lvl="1"/>
            <a:r>
              <a:rPr lang="en-US" dirty="0"/>
              <a:t>A pattern does not have any similarity with the patterns within the radius chosen.</a:t>
            </a:r>
          </a:p>
          <a:p>
            <a:r>
              <a:rPr lang="en-US" dirty="0"/>
              <a:t>Radius r</a:t>
            </a:r>
          </a:p>
          <a:p>
            <a:pPr lvl="1"/>
            <a:r>
              <a:rPr lang="en-US" dirty="0"/>
              <a:t>Crucial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32</a:t>
            </a:fld>
            <a:endParaRPr lang="th-TH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rNN</a:t>
            </a:r>
            <a:r>
              <a:rPr lang="en-US" dirty="0"/>
              <a:t> Algorithm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STEP 1: Given the point P, determine the sub-set of data  that lies in the ball of radius r </a:t>
            </a:r>
            <a:r>
              <a:rPr lang="en-US" dirty="0" err="1"/>
              <a:t>centred</a:t>
            </a:r>
            <a:r>
              <a:rPr lang="en-US" dirty="0"/>
              <a:t> at P</a:t>
            </a:r>
          </a:p>
          <a:p>
            <a:pPr algn="ctr">
              <a:buNone/>
            </a:pPr>
            <a:r>
              <a:rPr lang="en-US" dirty="0"/>
              <a:t>B</a:t>
            </a:r>
            <a:r>
              <a:rPr lang="en-US" baseline="-25000" dirty="0"/>
              <a:t>r</a:t>
            </a:r>
            <a:r>
              <a:rPr lang="en-US" dirty="0"/>
              <a:t>(P) = {X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X </a:t>
            </a:r>
            <a:r>
              <a:rPr lang="en-US" dirty="0" err="1"/>
              <a:t>s.t</a:t>
            </a:r>
            <a:r>
              <a:rPr lang="en-US" dirty="0"/>
              <a:t>. </a:t>
            </a:r>
            <a:r>
              <a:rPr lang="en-US" dirty="0">
                <a:sym typeface="Symbol"/>
              </a:rPr>
              <a:t></a:t>
            </a:r>
            <a:r>
              <a:rPr lang="en-US" dirty="0"/>
              <a:t>P – X</a:t>
            </a:r>
            <a:r>
              <a:rPr lang="en-US" baseline="-25000" dirty="0"/>
              <a:t>i</a:t>
            </a:r>
            <a:r>
              <a:rPr lang="en-US" dirty="0">
                <a:sym typeface="Symbol"/>
              </a:rPr>
              <a:t>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r}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STEP 2: If B</a:t>
            </a:r>
            <a:r>
              <a:rPr lang="en-US" baseline="-25000" dirty="0"/>
              <a:t>r</a:t>
            </a:r>
            <a:r>
              <a:rPr lang="en-US" dirty="0"/>
              <a:t>(P) is empty, then output the majority class of the entire data set.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STEP 3: If B</a:t>
            </a:r>
            <a:r>
              <a:rPr lang="en-US" baseline="-25000" dirty="0"/>
              <a:t>r</a:t>
            </a:r>
            <a:r>
              <a:rPr lang="en-US" dirty="0"/>
              <a:t>(P) is not empty, output the majority class of the data points in it.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33</a:t>
            </a:fld>
            <a:endParaRPr lang="th-TH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ure 3.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7966" y="1139909"/>
            <a:ext cx="7470458" cy="538543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 (r = 1.45)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34</a:t>
            </a:fld>
            <a:endParaRPr lang="th-TH" sz="2000" dirty="0"/>
          </a:p>
        </p:txBody>
      </p:sp>
      <p:sp>
        <p:nvSpPr>
          <p:cNvPr id="11" name="Oval 10"/>
          <p:cNvSpPr/>
          <p:nvPr/>
        </p:nvSpPr>
        <p:spPr>
          <a:xfrm>
            <a:off x="2988072" y="3105216"/>
            <a:ext cx="2268000" cy="22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KNN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have a degree of membership.</a:t>
            </a:r>
          </a:p>
          <a:p>
            <a:r>
              <a:rPr lang="en-US" dirty="0"/>
              <a:t>In fuzzy sets, the elements of the set have a membership function attached to them which is in the real unit interval [0, 1].</a:t>
            </a:r>
          </a:p>
          <a:p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baseline="-25000" dirty="0" err="1">
                <a:sym typeface="Symbol" panose="05050102010706020507" pitchFamily="18" charset="2"/>
              </a:rPr>
              <a:t>ij</a:t>
            </a:r>
            <a:r>
              <a:rPr lang="en-US" dirty="0">
                <a:sym typeface="Symbol" panose="05050102010706020507" pitchFamily="18" charset="2"/>
              </a:rPr>
              <a:t> gives the membership in the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baseline="30000" dirty="0" err="1">
                <a:sym typeface="Symbol" panose="05050102010706020507" pitchFamily="18" charset="2"/>
              </a:rPr>
              <a:t>th</a:t>
            </a:r>
            <a:r>
              <a:rPr lang="en-US" dirty="0">
                <a:sym typeface="Symbol" panose="05050102010706020507" pitchFamily="18" charset="2"/>
              </a:rPr>
              <a:t> class of the </a:t>
            </a:r>
            <a:r>
              <a:rPr lang="en-US" dirty="0" err="1">
                <a:sym typeface="Symbol" panose="05050102010706020507" pitchFamily="18" charset="2"/>
              </a:rPr>
              <a:t>j</a:t>
            </a:r>
            <a:r>
              <a:rPr lang="en-US" baseline="30000" dirty="0" err="1">
                <a:sym typeface="Symbol" panose="05050102010706020507" pitchFamily="18" charset="2"/>
              </a:rPr>
              <a:t>th</a:t>
            </a:r>
            <a:r>
              <a:rPr lang="en-US" dirty="0">
                <a:sym typeface="Symbol" panose="05050102010706020507" pitchFamily="18" charset="2"/>
              </a:rPr>
              <a:t> vector of the training set. 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35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080258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KNN (cont.)</a:t>
            </a:r>
            <a:endParaRPr lang="th-TH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3757993-A410-8B5E-4DED-95F6920CA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6495"/>
            <a:ext cx="8229600" cy="3233373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36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87635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k NNs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37</a:t>
            </a:fld>
            <a:endParaRPr lang="th-TH" sz="2000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1871ABA3-289E-F82D-55D7-55CD433E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= (0.8, 0.8, 1),	X</a:t>
            </a:r>
            <a:r>
              <a:rPr lang="en-US" sz="2800" baseline="-25000" dirty="0"/>
              <a:t>2</a:t>
            </a:r>
            <a:r>
              <a:rPr lang="en-US" sz="2800" dirty="0"/>
              <a:t> = (1.0, 1.0, 1),	X</a:t>
            </a:r>
            <a:r>
              <a:rPr lang="en-US" sz="2800" baseline="-25000" dirty="0"/>
              <a:t>3</a:t>
            </a:r>
            <a:r>
              <a:rPr lang="en-US" sz="2800" dirty="0"/>
              <a:t> = (1.2, 0.8, 1)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4</a:t>
            </a:r>
            <a:r>
              <a:rPr lang="en-US" sz="2800" dirty="0"/>
              <a:t> = (0.8, 1.2, 1),	X</a:t>
            </a:r>
            <a:r>
              <a:rPr lang="en-US" sz="2800" baseline="-25000" dirty="0"/>
              <a:t>5</a:t>
            </a:r>
            <a:r>
              <a:rPr lang="en-US" sz="2800" dirty="0"/>
              <a:t> = (1.2, 1.2, 1),	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6</a:t>
            </a:r>
            <a:r>
              <a:rPr lang="en-US" sz="2800" dirty="0">
                <a:solidFill>
                  <a:srgbClr val="FF0000"/>
                </a:solidFill>
              </a:rPr>
              <a:t> = (4.0, 3.0, 2)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7</a:t>
            </a:r>
            <a:r>
              <a:rPr lang="en-US" sz="2800" dirty="0">
                <a:solidFill>
                  <a:srgbClr val="FF0000"/>
                </a:solidFill>
              </a:rPr>
              <a:t> = (3.8, 2.8, 2)</a:t>
            </a:r>
            <a:r>
              <a:rPr lang="en-US" sz="2800" dirty="0"/>
              <a:t>,	X</a:t>
            </a:r>
            <a:r>
              <a:rPr lang="en-US" sz="2800" baseline="-25000" dirty="0"/>
              <a:t>8</a:t>
            </a:r>
            <a:r>
              <a:rPr lang="en-US" sz="2800" dirty="0"/>
              <a:t> = (4.2, 2.8, 2),	X</a:t>
            </a:r>
            <a:r>
              <a:rPr lang="en-US" sz="2800" baseline="-25000" dirty="0"/>
              <a:t>9</a:t>
            </a:r>
            <a:r>
              <a:rPr lang="en-US" sz="2800" dirty="0"/>
              <a:t> = (3.8, 3.2, 2)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10</a:t>
            </a:r>
            <a:r>
              <a:rPr lang="en-US" sz="2800" dirty="0"/>
              <a:t> = (4.2, 3.2, 2),	X</a:t>
            </a:r>
            <a:r>
              <a:rPr lang="en-US" sz="2800" baseline="-25000" dirty="0"/>
              <a:t>11</a:t>
            </a:r>
            <a:r>
              <a:rPr lang="en-US" sz="2800" dirty="0"/>
              <a:t> = (4.4, 2.8, 2),	X</a:t>
            </a:r>
            <a:r>
              <a:rPr lang="en-US" sz="2800" baseline="-25000" dirty="0"/>
              <a:t>12</a:t>
            </a:r>
            <a:r>
              <a:rPr lang="en-US" sz="2800" dirty="0"/>
              <a:t> = (4.4, 3.2, 2)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13</a:t>
            </a:r>
            <a:r>
              <a:rPr lang="en-US" sz="2800" dirty="0"/>
              <a:t> = (3.2, 0.4, 3),	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14</a:t>
            </a:r>
            <a:r>
              <a:rPr lang="en-US" sz="2800" dirty="0">
                <a:solidFill>
                  <a:srgbClr val="FF0000"/>
                </a:solidFill>
              </a:rPr>
              <a:t> = (3.2, 0.7, 3)</a:t>
            </a:r>
            <a:r>
              <a:rPr lang="en-US" sz="2800" dirty="0"/>
              <a:t>,	X</a:t>
            </a:r>
            <a:r>
              <a:rPr lang="en-US" sz="2800" baseline="-25000" dirty="0"/>
              <a:t>15</a:t>
            </a:r>
            <a:r>
              <a:rPr lang="en-US" sz="2800" dirty="0"/>
              <a:t> = (3.8, 0.5, 3)</a:t>
            </a:r>
          </a:p>
          <a:p>
            <a:pPr>
              <a:buNone/>
            </a:pPr>
            <a:r>
              <a:rPr lang="en-US" sz="2800" dirty="0" err="1">
                <a:solidFill>
                  <a:srgbClr val="FF0000"/>
                </a:solidFill>
              </a:rPr>
              <a:t>X</a:t>
            </a:r>
            <a:r>
              <a:rPr lang="en-US" sz="2800" baseline="-25000" dirty="0" err="1">
                <a:solidFill>
                  <a:srgbClr val="FF0000"/>
                </a:solidFill>
              </a:rPr>
              <a:t>16</a:t>
            </a:r>
            <a:r>
              <a:rPr lang="en-US" sz="2800" dirty="0">
                <a:solidFill>
                  <a:srgbClr val="FF0000"/>
                </a:solidFill>
              </a:rPr>
              <a:t> = (3.5, 1.0, 3)</a:t>
            </a:r>
            <a:r>
              <a:rPr lang="en-US" sz="2800" dirty="0"/>
              <a:t>,	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17</a:t>
            </a:r>
            <a:r>
              <a:rPr lang="en-US" sz="2800" dirty="0">
                <a:solidFill>
                  <a:srgbClr val="FF0000"/>
                </a:solidFill>
              </a:rPr>
              <a:t> = (4.0, 1.0, 3)</a:t>
            </a:r>
            <a:r>
              <a:rPr lang="en-US" sz="2800" dirty="0"/>
              <a:t>,	X</a:t>
            </a:r>
            <a:r>
              <a:rPr lang="en-US" sz="2800" baseline="-25000" dirty="0"/>
              <a:t>18</a:t>
            </a:r>
            <a:r>
              <a:rPr lang="en-US" sz="2800" dirty="0"/>
              <a:t> = (4.0, 0.7, 3)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/>
              <a:t>P = (3.0, 2.0) ; k = 5 ; m =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031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KNN (cont.)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38</a:t>
            </a:fld>
            <a:endParaRPr lang="th-TH" sz="2000" dirty="0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A17F4175-13D2-0E77-63F3-06ED6F317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8229600" cy="3164699"/>
          </a:xfrm>
        </p:spPr>
      </p:pic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5D6FD55-FFCF-48E3-D7FE-31D4B9710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8" y="1902153"/>
            <a:ext cx="40070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Selection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Prototype: Sample which would represent or be a typical sample for a large number of samples in the set</a:t>
            </a:r>
          </a:p>
          <a:p>
            <a:pPr lvl="1"/>
            <a:r>
              <a:rPr lang="en-US" dirty="0"/>
              <a:t>Centroid</a:t>
            </a:r>
          </a:p>
          <a:p>
            <a:pPr lvl="1"/>
            <a:r>
              <a:rPr lang="en-US" dirty="0" err="1"/>
              <a:t>Medoid</a:t>
            </a:r>
            <a:endParaRPr lang="en-US" dirty="0"/>
          </a:p>
          <a:p>
            <a:r>
              <a:rPr lang="en-US" dirty="0"/>
              <a:t>Process of reducing the training set used for classification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39</a:t>
            </a:fld>
            <a:endParaRPr lang="th-TH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1BBEDC-4611-DB62-57A9-5851DD0D8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3" y="68263"/>
            <a:ext cx="8617275" cy="6721475"/>
          </a:xfrm>
          <a:prstGeom prst="rect">
            <a:avLst/>
          </a:prstGeom>
          <a:noFill/>
        </p:spPr>
      </p:pic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z="2000" smtClean="0"/>
              <a:pPr>
                <a:spcAft>
                  <a:spcPts val="600"/>
                </a:spcAft>
              </a:pPr>
              <a:t>4</a:t>
            </a:fld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4080106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Minimal Distance Classifier (MDC)</a:t>
            </a:r>
            <a:endParaRPr lang="th-TH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class is represented by the sample mean or centroid of all samples in the class.</a:t>
            </a:r>
          </a:p>
          <a:p>
            <a:r>
              <a:rPr lang="en-US" dirty="0" err="1"/>
              <a:t>C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</a:t>
            </a:r>
            <a:r>
              <a:rPr lang="en-US" baseline="30000" dirty="0" err="1">
                <a:sym typeface="Symbol"/>
              </a:rPr>
              <a:t>N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=1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X</a:t>
            </a:r>
            <a:r>
              <a:rPr lang="en-US" baseline="-25000" dirty="0" err="1">
                <a:sym typeface="Symbol"/>
              </a:rPr>
              <a:t>ij</a:t>
            </a:r>
            <a:r>
              <a:rPr lang="en-US" dirty="0">
                <a:sym typeface="Symbol"/>
              </a:rPr>
              <a:t> / N</a:t>
            </a:r>
          </a:p>
          <a:p>
            <a:r>
              <a:rPr lang="en-US" dirty="0">
                <a:sym typeface="Symbol"/>
              </a:rPr>
              <a:t>X</a:t>
            </a:r>
            <a:r>
              <a:rPr lang="en-US" baseline="-25000" dirty="0">
                <a:sym typeface="Symbol"/>
              </a:rPr>
              <a:t>i1</a:t>
            </a:r>
            <a:r>
              <a:rPr lang="en-US" dirty="0">
                <a:sym typeface="Symbol"/>
              </a:rPr>
              <a:t>, X</a:t>
            </a:r>
            <a:r>
              <a:rPr lang="en-US" baseline="-25000" dirty="0">
                <a:sym typeface="Symbol"/>
              </a:rPr>
              <a:t>i2</a:t>
            </a:r>
            <a:r>
              <a:rPr lang="en-US" dirty="0">
                <a:sym typeface="Symbol"/>
              </a:rPr>
              <a:t>, …, </a:t>
            </a:r>
            <a:r>
              <a:rPr lang="en-US" dirty="0" err="1">
                <a:sym typeface="Symbol"/>
              </a:rPr>
              <a:t>X</a:t>
            </a:r>
            <a:r>
              <a:rPr lang="en-US" baseline="-25000" dirty="0" err="1">
                <a:sym typeface="Symbol"/>
              </a:rPr>
              <a:t>iN</a:t>
            </a:r>
            <a:r>
              <a:rPr lang="en-US" dirty="0">
                <a:sym typeface="Symbol"/>
              </a:rPr>
              <a:t>: N training patterns for the class </a:t>
            </a:r>
            <a:r>
              <a:rPr lang="en-US" dirty="0" err="1">
                <a:sym typeface="Symbol"/>
              </a:rPr>
              <a:t>i</a:t>
            </a:r>
            <a:endParaRPr lang="en-US" dirty="0">
              <a:sym typeface="Symbol"/>
            </a:endParaRPr>
          </a:p>
          <a:p>
            <a:r>
              <a:rPr lang="en-US" dirty="0"/>
              <a:t>If C</a:t>
            </a:r>
            <a:r>
              <a:rPr lang="en-US" baseline="-25000" dirty="0">
                <a:sym typeface="Symbol"/>
              </a:rPr>
              <a:t>k</a:t>
            </a:r>
            <a:r>
              <a:rPr lang="en-US" dirty="0"/>
              <a:t> is the centroid closest to P, it is assigned the class label k of which C</a:t>
            </a:r>
            <a:r>
              <a:rPr lang="en-US" baseline="-25000" dirty="0">
                <a:sym typeface="Symbol"/>
              </a:rPr>
              <a:t>k</a:t>
            </a:r>
            <a:r>
              <a:rPr lang="en-US" dirty="0"/>
              <a:t> is the representative pattern.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40</a:t>
            </a:fld>
            <a:endParaRPr lang="th-TH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MDC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n: The number of train patterns</a:t>
            </a:r>
          </a:p>
          <a:p>
            <a:r>
              <a:rPr lang="en-US" dirty="0"/>
              <a:t>m: The number of test patterns</a:t>
            </a:r>
          </a:p>
          <a:p>
            <a:r>
              <a:rPr lang="en-US" dirty="0"/>
              <a:t>C: The number of classes</a:t>
            </a:r>
          </a:p>
          <a:p>
            <a:r>
              <a:rPr lang="en-US" dirty="0"/>
              <a:t>MDC: O(n + </a:t>
            </a:r>
            <a:r>
              <a:rPr lang="en-US" dirty="0" err="1"/>
              <a:t>mC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O(n): Time required for computing the centroid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mC</a:t>
            </a:r>
            <a:r>
              <a:rPr lang="en-US" dirty="0"/>
              <a:t>): Time required to search for the nearest centroid of test patterns</a:t>
            </a:r>
          </a:p>
          <a:p>
            <a:r>
              <a:rPr lang="en-US" dirty="0"/>
              <a:t>NN: O(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r>
              <a:rPr lang="en-US" dirty="0"/>
              <a:t>Large-Scale Applications: C &lt;&lt; n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41</a:t>
            </a:fld>
            <a:endParaRPr lang="th-TH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ure 3.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980728"/>
            <a:ext cx="5144453" cy="5605463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Using MDC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42</a:t>
            </a:fld>
            <a:endParaRPr lang="th-TH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Centroid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1: (1.00, 1.00)</a:t>
            </a:r>
          </a:p>
          <a:p>
            <a:r>
              <a:rPr lang="en-US" dirty="0"/>
              <a:t>Class 2: (4.11, 3.00)</a:t>
            </a:r>
          </a:p>
          <a:p>
            <a:r>
              <a:rPr lang="en-US" dirty="0"/>
              <a:t>Class 3: (3.62, 0.72)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43</a:t>
            </a:fld>
            <a:endParaRPr lang="th-TH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Using MDC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 to the centroid of Class 1, the distance is  2.24.</a:t>
            </a:r>
          </a:p>
          <a:p>
            <a:r>
              <a:rPr lang="en-US" dirty="0"/>
              <a:t>From P to the centroid of Class 2, the distance is  1.49.</a:t>
            </a:r>
          </a:p>
          <a:p>
            <a:r>
              <a:rPr lang="en-US" dirty="0"/>
              <a:t>From P to the centroid of Class 3, the distance </a:t>
            </a:r>
            <a:r>
              <a:rPr lang="en-US"/>
              <a:t>is  1.42.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44</a:t>
            </a:fld>
            <a:endParaRPr lang="th-TH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  <a:endParaRPr lang="th-TH" dirty="0"/>
          </a:p>
        </p:txBody>
      </p:sp>
      <p:pic>
        <p:nvPicPr>
          <p:cNvPr id="5" name="Content Placeholder 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046B0D99-90FC-6055-3C42-AC8ED0275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03" y="1600200"/>
            <a:ext cx="5037593" cy="4525963"/>
          </a:xfrm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45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673829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Regression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46</a:t>
            </a:fld>
            <a:endParaRPr lang="th-TH" sz="2000" dirty="0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5B646E3D-43A6-DA49-AFD8-7072B90D1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1" y="1268760"/>
            <a:ext cx="6353175" cy="3867150"/>
          </a:xfr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D492037B-1599-23BE-4311-52B67E812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0" y="3645024"/>
            <a:ext cx="3305175" cy="89535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43DE6548-A00F-73F7-4BC8-2F126CA2E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" y="5177779"/>
            <a:ext cx="9144000" cy="11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97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9D3F495E-981E-1ABF-074F-7CCDC641F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263"/>
            <a:ext cx="6721475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BA5194D-F501-0F06-28CD-852DD974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97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lage of diagrams and diagrams&#10;&#10;Description automatically generated">
            <a:extLst>
              <a:ext uri="{FF2B5EF4-FFF2-40B4-BE49-F238E27FC236}">
                <a16:creationId xmlns:a16="http://schemas.microsoft.com/office/drawing/2014/main" id="{7E44278C-7892-E4F8-B900-6E716CB19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69" y="68263"/>
            <a:ext cx="6671063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C7E0547-1338-450B-5941-8B1E7945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48</a:t>
            </a:fld>
            <a:endParaRPr lang="th-TH"/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F8F917DF-2ECA-5DAA-B52B-0D56485DE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8973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1DCD858-0C8D-54C0-4287-540D30373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437591"/>
            <a:ext cx="8963025" cy="5982819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0C43471-66AE-4F67-475F-48CCB4A8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49</a:t>
            </a:fld>
            <a:endParaRPr lang="th-TH"/>
          </a:p>
        </p:txBody>
      </p:sp>
      <p:pic>
        <p:nvPicPr>
          <p:cNvPr id="9" name="Picture 8" descr="A blue text on a blue background&#10;&#10;Description automatically generated">
            <a:extLst>
              <a:ext uri="{FF2B5EF4-FFF2-40B4-BE49-F238E27FC236}">
                <a16:creationId xmlns:a16="http://schemas.microsoft.com/office/drawing/2014/main" id="{1A1613D3-EFAF-8E39-5562-8C03092D0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0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Neighbour Algorithm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nearest neighbour algorithm assigns to a test pattern the class label of its closest neighbour.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</a:t>
            </a:fld>
            <a:endParaRPr lang="th-TH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computer assembly&#10;&#10;Description automatically generated">
            <a:extLst>
              <a:ext uri="{FF2B5EF4-FFF2-40B4-BE49-F238E27FC236}">
                <a16:creationId xmlns:a16="http://schemas.microsoft.com/office/drawing/2014/main" id="{90EF07CB-C448-4C8A-9683-BAB6A0AC9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1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9BD6DF3-3A81-7A4C-2748-BA7BB255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8245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ACCF195-1905-D937-0908-6D1962B2D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717685"/>
            <a:ext cx="8963025" cy="5422630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083BE9F-DB97-BA22-CA28-572FE1E6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911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Murty</a:t>
            </a:r>
            <a:r>
              <a:rPr lang="en-US" dirty="0"/>
              <a:t>, M. N., Devi, V. S.: Pattern Recognition: An Algorithmic Approach (Undergraduate Topics in Computer Science). Springer (2012)</a:t>
            </a:r>
          </a:p>
          <a:p>
            <a:r>
              <a:rPr lang="en-US" dirty="0"/>
              <a:t>https://</a:t>
            </a:r>
            <a:r>
              <a:rPr lang="en-US" dirty="0" err="1"/>
              <a:t>www.analyticsvidhya.com</a:t>
            </a:r>
            <a:r>
              <a:rPr lang="en-US" dirty="0"/>
              <a:t>/blog/2018/08/k-nearest-neighbor-introduction-regression-python/</a:t>
            </a:r>
            <a:endParaRPr lang="th-TH" dirty="0"/>
          </a:p>
          <a:p>
            <a:r>
              <a:rPr lang="en-US" dirty="0"/>
              <a:t>https://</a:t>
            </a:r>
            <a:r>
              <a:rPr lang="en-US" dirty="0" err="1"/>
              <a:t>www.deepmind.com</a:t>
            </a:r>
            <a:r>
              <a:rPr lang="en-US" dirty="0"/>
              <a:t>/blog/</a:t>
            </a:r>
            <a:r>
              <a:rPr lang="en-US" dirty="0" err="1"/>
              <a:t>alphadev</a:t>
            </a:r>
            <a:r>
              <a:rPr lang="en-US" dirty="0"/>
              <a:t>-discovers-faster-sorting-algorithms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52</a:t>
            </a:fld>
            <a:endParaRPr lang="th-TH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 the training set consist of the following three dimensional patterns: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= (0.8, 0.8, 1),	X</a:t>
            </a:r>
            <a:r>
              <a:rPr lang="en-US" sz="2800" baseline="-25000" dirty="0"/>
              <a:t>2</a:t>
            </a:r>
            <a:r>
              <a:rPr lang="en-US" sz="2800" dirty="0"/>
              <a:t> = (1.0, 1.0, 1),	X</a:t>
            </a:r>
            <a:r>
              <a:rPr lang="en-US" sz="2800" baseline="-25000" dirty="0"/>
              <a:t>3</a:t>
            </a:r>
            <a:r>
              <a:rPr lang="en-US" sz="2800" dirty="0"/>
              <a:t> = (1.2, 0.8, 1)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4</a:t>
            </a:r>
            <a:r>
              <a:rPr lang="en-US" sz="2800" dirty="0"/>
              <a:t> = (0.8, 1.2, 1),	X</a:t>
            </a:r>
            <a:r>
              <a:rPr lang="en-US" sz="2800" baseline="-25000" dirty="0"/>
              <a:t>5</a:t>
            </a:r>
            <a:r>
              <a:rPr lang="en-US" sz="2800" dirty="0"/>
              <a:t> = (1.2, 1.2, 1),	X</a:t>
            </a:r>
            <a:r>
              <a:rPr lang="en-US" sz="2800" baseline="-25000" dirty="0"/>
              <a:t>6</a:t>
            </a:r>
            <a:r>
              <a:rPr lang="en-US" sz="2800" dirty="0"/>
              <a:t> = (4.0, 3.0, 2)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7</a:t>
            </a:r>
            <a:r>
              <a:rPr lang="en-US" sz="2800" dirty="0"/>
              <a:t> = (3.8, 2.8, 2),	X</a:t>
            </a:r>
            <a:r>
              <a:rPr lang="en-US" sz="2800" baseline="-25000" dirty="0"/>
              <a:t>8</a:t>
            </a:r>
            <a:r>
              <a:rPr lang="en-US" sz="2800" dirty="0"/>
              <a:t> = (4.2, 2.8, 2),	X</a:t>
            </a:r>
            <a:r>
              <a:rPr lang="en-US" sz="2800" baseline="-25000" dirty="0"/>
              <a:t>9</a:t>
            </a:r>
            <a:r>
              <a:rPr lang="en-US" sz="2800" dirty="0"/>
              <a:t> = (3.8, 3.2, 2)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10</a:t>
            </a:r>
            <a:r>
              <a:rPr lang="en-US" sz="2800" dirty="0"/>
              <a:t> = (4.2, 3.2, 2),	X</a:t>
            </a:r>
            <a:r>
              <a:rPr lang="en-US" sz="2800" baseline="-25000" dirty="0"/>
              <a:t>11</a:t>
            </a:r>
            <a:r>
              <a:rPr lang="en-US" sz="2800" dirty="0"/>
              <a:t> = (4.4, 2.8, 2),	X</a:t>
            </a:r>
            <a:r>
              <a:rPr lang="en-US" sz="2800" baseline="-25000" dirty="0"/>
              <a:t>12</a:t>
            </a:r>
            <a:r>
              <a:rPr lang="en-US" sz="2800" dirty="0"/>
              <a:t> = (4.4, 3.2, 2)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13</a:t>
            </a:r>
            <a:r>
              <a:rPr lang="en-US" sz="2800" dirty="0"/>
              <a:t> = (3.2, 0.4, 3),	X</a:t>
            </a:r>
            <a:r>
              <a:rPr lang="en-US" sz="2800" baseline="-25000" dirty="0"/>
              <a:t>14</a:t>
            </a:r>
            <a:r>
              <a:rPr lang="en-US" sz="2800" dirty="0"/>
              <a:t> = (3.2, 0.7, 3),	X</a:t>
            </a:r>
            <a:r>
              <a:rPr lang="en-US" sz="2800" baseline="-25000" dirty="0"/>
              <a:t>15</a:t>
            </a:r>
            <a:r>
              <a:rPr lang="en-US" sz="2800" dirty="0"/>
              <a:t> = (3.8, 0.5, 3)</a:t>
            </a:r>
          </a:p>
          <a:p>
            <a:pPr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16</a:t>
            </a:r>
            <a:r>
              <a:rPr lang="en-US" sz="2800" dirty="0"/>
              <a:t> = (3.5, 1.0, 3),	X</a:t>
            </a:r>
            <a:r>
              <a:rPr lang="en-US" sz="2800" baseline="-25000" dirty="0"/>
              <a:t>17</a:t>
            </a:r>
            <a:r>
              <a:rPr lang="en-US" sz="2800" dirty="0"/>
              <a:t> = (4.0, 1.0, 3),	X</a:t>
            </a:r>
            <a:r>
              <a:rPr lang="en-US" sz="2800" baseline="-25000" dirty="0"/>
              <a:t>18</a:t>
            </a:r>
            <a:r>
              <a:rPr lang="en-US" sz="2800" dirty="0"/>
              <a:t> = (4.0, 0.7, 3)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</a:t>
            </a:fld>
            <a:endParaRPr lang="th-TH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 the training set consist of the following three dimensional patterns:</a:t>
            </a:r>
            <a:br>
              <a:rPr lang="en-US" dirty="0"/>
            </a:br>
            <a:r>
              <a:rPr lang="en-US" dirty="0"/>
              <a:t>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1: +</a:t>
            </a:r>
          </a:p>
          <a:p>
            <a:r>
              <a:rPr lang="en-US" dirty="0"/>
              <a:t>Class 2: X</a:t>
            </a:r>
          </a:p>
          <a:p>
            <a:r>
              <a:rPr lang="en-US" dirty="0"/>
              <a:t>Class 3: *</a:t>
            </a:r>
          </a:p>
          <a:p>
            <a:r>
              <a:rPr lang="en-US" dirty="0"/>
              <a:t>P = (3.0, 2.0)</a:t>
            </a:r>
          </a:p>
          <a:p>
            <a:r>
              <a:rPr lang="en-US" dirty="0"/>
              <a:t>d(X, P) = </a:t>
            </a:r>
            <a:r>
              <a:rPr lang="en-US" dirty="0">
                <a:sym typeface="Symbol"/>
              </a:rPr>
              <a:t>(</a:t>
            </a:r>
            <a:r>
              <a:rPr lang="en-US" dirty="0"/>
              <a:t>X[1] – P[1])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>
                <a:sym typeface="Symbol"/>
              </a:rPr>
              <a:t>(</a:t>
            </a:r>
            <a:r>
              <a:rPr lang="en-US" dirty="0"/>
              <a:t>X[2] – P[2])</a:t>
            </a:r>
            <a:r>
              <a:rPr lang="en-US" baseline="30000" dirty="0"/>
              <a:t>2</a:t>
            </a:r>
          </a:p>
          <a:p>
            <a:r>
              <a:rPr lang="en-US" dirty="0"/>
              <a:t>d(X</a:t>
            </a:r>
            <a:r>
              <a:rPr lang="en-US" baseline="-25000" dirty="0"/>
              <a:t>1</a:t>
            </a:r>
            <a:r>
              <a:rPr lang="en-US" dirty="0"/>
              <a:t>, P) = </a:t>
            </a:r>
            <a:r>
              <a:rPr lang="en-US" dirty="0">
                <a:sym typeface="Symbol"/>
              </a:rPr>
              <a:t>(0.8 </a:t>
            </a:r>
            <a:r>
              <a:rPr lang="en-US" dirty="0"/>
              <a:t>–</a:t>
            </a:r>
            <a:r>
              <a:rPr lang="en-US" dirty="0">
                <a:sym typeface="Symbol"/>
              </a:rPr>
              <a:t> 3.0)</a:t>
            </a:r>
            <a:r>
              <a:rPr lang="en-US" baseline="30000" dirty="0"/>
              <a:t>2</a:t>
            </a:r>
            <a:r>
              <a:rPr lang="en-US" dirty="0">
                <a:sym typeface="Symbol"/>
              </a:rPr>
              <a:t> + (0.8 </a:t>
            </a:r>
            <a:r>
              <a:rPr lang="en-US" dirty="0"/>
              <a:t>–</a:t>
            </a:r>
            <a:r>
              <a:rPr lang="en-US" dirty="0">
                <a:sym typeface="Symbol"/>
              </a:rPr>
              <a:t> 2.0)</a:t>
            </a:r>
            <a:r>
              <a:rPr lang="en-US" baseline="30000" dirty="0"/>
              <a:t>2</a:t>
            </a:r>
            <a:r>
              <a:rPr lang="en-US" dirty="0"/>
              <a:t> = 2.51</a:t>
            </a:r>
          </a:p>
          <a:p>
            <a:r>
              <a:rPr lang="en-US" dirty="0"/>
              <a:t>d(X</a:t>
            </a:r>
            <a:r>
              <a:rPr lang="en-US" baseline="-25000" dirty="0"/>
              <a:t>16</a:t>
            </a:r>
            <a:r>
              <a:rPr lang="en-US" dirty="0"/>
              <a:t>, P) = </a:t>
            </a:r>
            <a:r>
              <a:rPr lang="en-US" dirty="0">
                <a:sym typeface="Symbol"/>
              </a:rPr>
              <a:t>(3.5 </a:t>
            </a:r>
            <a:r>
              <a:rPr lang="en-US" dirty="0"/>
              <a:t>–</a:t>
            </a:r>
            <a:r>
              <a:rPr lang="en-US" dirty="0">
                <a:sym typeface="Symbol"/>
              </a:rPr>
              <a:t> 3.0)</a:t>
            </a:r>
            <a:r>
              <a:rPr lang="en-US" baseline="30000" dirty="0"/>
              <a:t>2</a:t>
            </a:r>
            <a:r>
              <a:rPr lang="en-US" dirty="0">
                <a:sym typeface="Symbol"/>
              </a:rPr>
              <a:t> + (1.0 </a:t>
            </a:r>
            <a:r>
              <a:rPr lang="en-US" dirty="0"/>
              <a:t>–</a:t>
            </a:r>
            <a:r>
              <a:rPr lang="en-US" dirty="0">
                <a:sym typeface="Symbol"/>
              </a:rPr>
              <a:t> 2.0)</a:t>
            </a:r>
            <a:r>
              <a:rPr lang="en-US" baseline="30000" dirty="0"/>
              <a:t>2</a:t>
            </a:r>
            <a:r>
              <a:rPr lang="en-US" dirty="0"/>
              <a:t> = 1.12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7</a:t>
            </a:fld>
            <a:endParaRPr lang="th-TH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55776" y="4005064"/>
            <a:ext cx="4608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99792" y="4581128"/>
            <a:ext cx="40324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3808" y="5157192"/>
            <a:ext cx="40324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ure 3.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7470458" cy="538543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Set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8</a:t>
            </a:fld>
            <a:endParaRPr lang="th-TH" sz="2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139952" y="4365104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of the NN Algorithm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k-Nearest Neighbour (</a:t>
            </a:r>
            <a:r>
              <a:rPr lang="en-US" dirty="0" err="1"/>
              <a:t>kNN</a:t>
            </a:r>
            <a:r>
              <a:rPr lang="en-US" dirty="0"/>
              <a:t>) Algorithm</a:t>
            </a:r>
          </a:p>
          <a:p>
            <a:r>
              <a:rPr lang="en-US" sz="3000" dirty="0"/>
              <a:t>The Modified k Nearest Neighbour (</a:t>
            </a:r>
            <a:r>
              <a:rPr lang="en-US" sz="3000" dirty="0" err="1"/>
              <a:t>MkNN</a:t>
            </a:r>
            <a:r>
              <a:rPr lang="en-US" sz="3000" dirty="0"/>
              <a:t>) Algorithm</a:t>
            </a:r>
          </a:p>
          <a:p>
            <a:r>
              <a:rPr lang="en-US" dirty="0"/>
              <a:t>The r Near Algorithm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9</a:t>
            </a:fld>
            <a:endParaRPr lang="th-TH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14480</TotalTime>
  <Words>2129</Words>
  <Application>Microsoft Office PowerPoint</Application>
  <PresentationFormat>On-screen Show (4:3)</PresentationFormat>
  <Paragraphs>260</Paragraphs>
  <Slides>52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ชุดรูปแบบของ Office</vt:lpstr>
      <vt:lpstr>Pattern Recognition Chapter 3: K Nearest Neighbours</vt:lpstr>
      <vt:lpstr>Learning Objectives</vt:lpstr>
      <vt:lpstr>Nearest Neighbour Based Classifiers</vt:lpstr>
      <vt:lpstr>PowerPoint Presentation</vt:lpstr>
      <vt:lpstr>Nearest Neighbour Algorithm</vt:lpstr>
      <vt:lpstr>Let the training set consist of the following three dimensional patterns:</vt:lpstr>
      <vt:lpstr>Let the training set consist of the following three dimensional patterns: (cont.)</vt:lpstr>
      <vt:lpstr>Example Data Set</vt:lpstr>
      <vt:lpstr>Variants of the NN Algorithm</vt:lpstr>
      <vt:lpstr>k-Nearest Neighbour (kNN) Algorithm</vt:lpstr>
      <vt:lpstr>Example Data Set (k = 5)</vt:lpstr>
      <vt:lpstr>k-Nearest Neighbour (kNN) Algorithm (cont.)</vt:lpstr>
      <vt:lpstr>P can be correctly classified using the kNN algorithm.</vt:lpstr>
      <vt:lpstr>P can be correctly classified using the kNN algorithm (cont.)</vt:lpstr>
      <vt:lpstr>Example Data Set 2 (k = 5)</vt:lpstr>
      <vt:lpstr>k = 1</vt:lpstr>
      <vt:lpstr>k = 3</vt:lpstr>
      <vt:lpstr>k = 5</vt:lpstr>
      <vt:lpstr>Problem with Class Imbalance</vt:lpstr>
      <vt:lpstr>Modified k Nearest Neighbour (MkNN) Algorithm</vt:lpstr>
      <vt:lpstr>Modified k Nearest Neighbour (MkNN) Algorithm (cont.)</vt:lpstr>
      <vt:lpstr>Modified k Nearest Neighbour (MkNN) Algorithm (cont.)</vt:lpstr>
      <vt:lpstr>Example Data Set (k = 5)</vt:lpstr>
      <vt:lpstr>Example Data Set (k = 5) (cont.)</vt:lpstr>
      <vt:lpstr>Example Data Set (k = 5) (cont.)</vt:lpstr>
      <vt:lpstr>Example Data Set (k = 5) (cont.)</vt:lpstr>
      <vt:lpstr>Example Data Set 2 (k = 5)</vt:lpstr>
      <vt:lpstr>Example Data Set 2 (k = 5)</vt:lpstr>
      <vt:lpstr>Example Data Set 2 (k = 5) (cont.)</vt:lpstr>
      <vt:lpstr>Example Data Set 2 (k = 5) (cont.)</vt:lpstr>
      <vt:lpstr>r Near Neighbours (rNN)</vt:lpstr>
      <vt:lpstr>r Near Neighbours (rNN) (cont.)</vt:lpstr>
      <vt:lpstr>rNN Algorithm</vt:lpstr>
      <vt:lpstr>Example Data Set (r = 1.45)</vt:lpstr>
      <vt:lpstr>Fuzzy KNN</vt:lpstr>
      <vt:lpstr>Fuzzy KNN (cont.)</vt:lpstr>
      <vt:lpstr>Finding k NNs</vt:lpstr>
      <vt:lpstr>Fuzzy KNN (cont.)</vt:lpstr>
      <vt:lpstr>Prototype Selection</vt:lpstr>
      <vt:lpstr>Minimal Distance Classifier (MDC)</vt:lpstr>
      <vt:lpstr>MDC (cont.)</vt:lpstr>
      <vt:lpstr>Classification Using MDC</vt:lpstr>
      <vt:lpstr>Centroid</vt:lpstr>
      <vt:lpstr>Classification Using MDC (cont.)</vt:lpstr>
      <vt:lpstr>Image Classification</vt:lpstr>
      <vt:lpstr>KNN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Chapter 3: Nearest Neighbour Based Classifiers</dc:title>
  <dc:creator>Chumphol Bunkhumpornpat</dc:creator>
  <cp:lastModifiedBy>C B</cp:lastModifiedBy>
  <cp:revision>1012</cp:revision>
  <cp:lastPrinted>2023-07-06T07:23:03Z</cp:lastPrinted>
  <dcterms:created xsi:type="dcterms:W3CDTF">2012-04-29T10:21:48Z</dcterms:created>
  <dcterms:modified xsi:type="dcterms:W3CDTF">2023-07-23T06:32:19Z</dcterms:modified>
</cp:coreProperties>
</file>